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61" r:id="rId5"/>
    <p:sldId id="262" r:id="rId6"/>
    <p:sldId id="268" r:id="rId7"/>
    <p:sldId id="263" r:id="rId8"/>
    <p:sldId id="265" r:id="rId9"/>
    <p:sldId id="266" r:id="rId10"/>
    <p:sldId id="264" r:id="rId11"/>
    <p:sldId id="271" r:id="rId12"/>
    <p:sldId id="272" r:id="rId13"/>
    <p:sldId id="257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342" y="1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3400" y="1752600"/>
            <a:ext cx="7429500" cy="1143000"/>
          </a:xfrm>
        </p:spPr>
        <p:txBody>
          <a:bodyPr/>
          <a:lstStyle/>
          <a:p>
            <a:r>
              <a:rPr lang="en-GB" sz="4000" dirty="0" smtClean="0"/>
              <a:t>Steering Committee Meeting </a:t>
            </a:r>
            <a:br>
              <a:rPr lang="en-GB" sz="4000" dirty="0" smtClean="0"/>
            </a:br>
            <a:r>
              <a:rPr lang="en-GB" sz="4000" dirty="0" smtClean="0"/>
              <a:t>WA Project</a:t>
            </a:r>
          </a:p>
          <a:p>
            <a:r>
              <a:rPr lang="en-GB" sz="3200" dirty="0" smtClean="0"/>
              <a:t>4 February 2014, Bamako, Mali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4572000"/>
            <a:ext cx="4575175" cy="990600"/>
          </a:xfrm>
        </p:spPr>
        <p:txBody>
          <a:bodyPr/>
          <a:lstStyle/>
          <a:p>
            <a:r>
              <a:rPr lang="en-GB" dirty="0" smtClean="0"/>
              <a:t>I. Hoeschle-Zeledon</a:t>
            </a:r>
          </a:p>
          <a:p>
            <a:r>
              <a:rPr lang="en-GB" dirty="0" smtClean="0"/>
              <a:t>Coordinator, ESA and WA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7772400" cy="4800600"/>
          </a:xfrm>
        </p:spPr>
        <p:txBody>
          <a:bodyPr/>
          <a:lstStyle/>
          <a:p>
            <a:r>
              <a:rPr lang="en-GB" dirty="0" smtClean="0"/>
              <a:t>Regional log frame (28 February)</a:t>
            </a:r>
          </a:p>
          <a:p>
            <a:r>
              <a:rPr lang="en-GB" dirty="0" smtClean="0"/>
              <a:t>Preparation of 2014 work plans (15 March)</a:t>
            </a:r>
          </a:p>
          <a:p>
            <a:r>
              <a:rPr lang="en-GB" dirty="0" smtClean="0"/>
              <a:t>Approval by Steering Committee (31 March)</a:t>
            </a:r>
          </a:p>
          <a:p>
            <a:r>
              <a:rPr lang="en-GB" dirty="0" smtClean="0"/>
              <a:t>New partner contracts (15 April)</a:t>
            </a:r>
          </a:p>
          <a:p>
            <a:r>
              <a:rPr lang="en-GB" dirty="0" smtClean="0"/>
              <a:t>PCT meeting March</a:t>
            </a:r>
          </a:p>
          <a:p>
            <a:r>
              <a:rPr lang="en-GB" dirty="0" smtClean="0"/>
              <a:t>SAG meeting ???</a:t>
            </a:r>
          </a:p>
          <a:p>
            <a:r>
              <a:rPr lang="en-GB" dirty="0" smtClean="0"/>
              <a:t>Exchange visit to Tanzania (late April</a:t>
            </a:r>
            <a:r>
              <a:rPr lang="en-GB" dirty="0" smtClean="0"/>
              <a:t>)</a:t>
            </a:r>
          </a:p>
          <a:p>
            <a:r>
              <a:rPr lang="en-GB" dirty="0" smtClean="0"/>
              <a:t>Technology descriptions ???</a:t>
            </a:r>
            <a:endParaRPr lang="en-GB" dirty="0" smtClean="0"/>
          </a:p>
          <a:p>
            <a:r>
              <a:rPr lang="en-GB" dirty="0" smtClean="0"/>
              <a:t>Project </a:t>
            </a:r>
            <a:r>
              <a:rPr lang="en-GB" smtClean="0"/>
              <a:t>document </a:t>
            </a:r>
            <a:r>
              <a:rPr lang="en-GB" smtClean="0"/>
              <a:t>???</a:t>
            </a:r>
            <a:endParaRPr lang="en-GB" dirty="0" smtClean="0"/>
          </a:p>
          <a:p>
            <a:r>
              <a:rPr lang="en-GB" dirty="0" smtClean="0"/>
              <a:t>Program Learning Event (Sept.)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86000" y="1066800"/>
            <a:ext cx="5791200" cy="609600"/>
          </a:xfrm>
        </p:spPr>
        <p:txBody>
          <a:bodyPr/>
          <a:lstStyle/>
          <a:p>
            <a:r>
              <a:rPr lang="en-GB" sz="3600" i="1" dirty="0" smtClean="0"/>
              <a:t>Next activities and events</a:t>
            </a:r>
            <a:endParaRPr lang="en-US" sz="36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76400"/>
            <a:ext cx="7772400" cy="4648200"/>
          </a:xfrm>
        </p:spPr>
        <p:txBody>
          <a:bodyPr/>
          <a:lstStyle/>
          <a:p>
            <a:r>
              <a:rPr lang="en-GB" dirty="0" smtClean="0"/>
              <a:t>Late submission of work plans for timely submission to SC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/>
              <a:t>Respect of reporting deadlines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/>
              <a:t>Poor quality reports</a:t>
            </a:r>
          </a:p>
          <a:p>
            <a:r>
              <a:rPr lang="en-GB" dirty="0" smtClean="0"/>
              <a:t>Acceptance of </a:t>
            </a:r>
            <a:r>
              <a:rPr lang="en-GB" dirty="0" err="1" smtClean="0"/>
              <a:t>workplan</a:t>
            </a:r>
            <a:r>
              <a:rPr lang="en-GB" dirty="0" smtClean="0"/>
              <a:t> and reporting templates</a:t>
            </a:r>
          </a:p>
          <a:p>
            <a:r>
              <a:rPr lang="en-GB" dirty="0" smtClean="0"/>
              <a:t>Fund confirmation by donor, reimbursement of 2013 expenditures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1066800"/>
            <a:ext cx="5181600" cy="685800"/>
          </a:xfrm>
        </p:spPr>
        <p:txBody>
          <a:bodyPr/>
          <a:lstStyle/>
          <a:p>
            <a:r>
              <a:rPr lang="en-GB" sz="3600" i="1" dirty="0" smtClean="0"/>
              <a:t>Management issues</a:t>
            </a:r>
            <a:endParaRPr lang="en-US" sz="36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524000"/>
            <a:ext cx="7772400" cy="4800600"/>
          </a:xfrm>
        </p:spPr>
        <p:txBody>
          <a:bodyPr/>
          <a:lstStyle/>
          <a:p>
            <a:r>
              <a:rPr lang="en-GB" dirty="0" smtClean="0"/>
              <a:t>Withdrawal of AfricaRice from Ghana component</a:t>
            </a:r>
          </a:p>
          <a:p>
            <a:r>
              <a:rPr lang="en-GB" dirty="0" smtClean="0"/>
              <a:t>Travel restrictions and ban on government institutions</a:t>
            </a:r>
          </a:p>
          <a:p>
            <a:r>
              <a:rPr lang="en-GB" dirty="0" smtClean="0"/>
              <a:t>Difficulty to align all researcher with Program Framework and Africa RISING research approach (site and activity integration)</a:t>
            </a:r>
          </a:p>
          <a:p>
            <a:r>
              <a:rPr lang="en-GB" dirty="0" smtClean="0"/>
              <a:t>Baseline surveys in Ghana and Mali still missing, limited presence of regional M&amp;E specialist </a:t>
            </a:r>
          </a:p>
          <a:p>
            <a:r>
              <a:rPr lang="en-GB" dirty="0" smtClean="0"/>
              <a:t>No timely execution of work plans </a:t>
            </a:r>
          </a:p>
          <a:p>
            <a:r>
              <a:rPr lang="en-GB" dirty="0" smtClean="0"/>
              <a:t>Fluctuation of partner key staff </a:t>
            </a:r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19400" y="838200"/>
            <a:ext cx="5867400" cy="609600"/>
          </a:xfrm>
        </p:spPr>
        <p:txBody>
          <a:bodyPr/>
          <a:lstStyle/>
          <a:p>
            <a:r>
              <a:rPr lang="en-GB" sz="3600" i="1" dirty="0" smtClean="0"/>
              <a:t>Implementation issues</a:t>
            </a:r>
            <a:endParaRPr lang="en-US" sz="3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76400"/>
            <a:ext cx="7772400" cy="4038600"/>
          </a:xfrm>
        </p:spPr>
        <p:txBody>
          <a:bodyPr/>
          <a:lstStyle/>
          <a:p>
            <a:r>
              <a:rPr lang="en-GB" dirty="0" smtClean="0"/>
              <a:t>Some key partners not present in action countries; implementation by remote control</a:t>
            </a:r>
          </a:p>
          <a:p>
            <a:r>
              <a:rPr lang="en-GB" dirty="0" smtClean="0"/>
              <a:t>Difficulty to recruit suitable project economist</a:t>
            </a:r>
          </a:p>
          <a:p>
            <a:r>
              <a:rPr lang="en-GB" dirty="0" smtClean="0"/>
              <a:t>Change in </a:t>
            </a:r>
            <a:r>
              <a:rPr lang="en-GB" dirty="0" err="1" smtClean="0"/>
              <a:t>Comms</a:t>
            </a:r>
            <a:r>
              <a:rPr lang="en-GB" dirty="0" smtClean="0"/>
              <a:t> officer</a:t>
            </a:r>
          </a:p>
          <a:p>
            <a:r>
              <a:rPr lang="en-GB" dirty="0" smtClean="0"/>
              <a:t>Efforts to involve Nutrition Innovation Lab fruitless</a:t>
            </a:r>
          </a:p>
          <a:p>
            <a:r>
              <a:rPr lang="en-GB" dirty="0" smtClean="0"/>
              <a:t>Growing need for alignment with other USAID initiatives: how to </a:t>
            </a:r>
            <a:r>
              <a:rPr lang="en-GB" dirty="0" err="1" smtClean="0"/>
              <a:t>operationalize</a:t>
            </a:r>
            <a:r>
              <a:rPr lang="en-GB" dirty="0" smtClean="0"/>
              <a:t> these </a:t>
            </a:r>
            <a:r>
              <a:rPr lang="en-GB" dirty="0" smtClean="0"/>
              <a:t>partnerships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43200" y="990600"/>
            <a:ext cx="6019800" cy="533400"/>
          </a:xfrm>
        </p:spPr>
        <p:txBody>
          <a:bodyPr/>
          <a:lstStyle/>
          <a:p>
            <a:r>
              <a:rPr lang="en-GB" sz="3600" i="1" dirty="0" smtClean="0"/>
              <a:t>Implementation issues</a:t>
            </a:r>
            <a:endParaRPr lang="en-US" sz="3600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038600"/>
          </a:xfrm>
        </p:spPr>
        <p:txBody>
          <a:bodyPr/>
          <a:lstStyle/>
          <a:p>
            <a:r>
              <a:rPr lang="en-GB" dirty="0" smtClean="0"/>
              <a:t>Request for proper branding to improve visibility; everybody to work under Africa RISING umbrella, not home institutions </a:t>
            </a:r>
          </a:p>
          <a:p>
            <a:r>
              <a:rPr lang="en-GB" dirty="0" smtClean="0"/>
              <a:t>Urgency for Science Advisory Group</a:t>
            </a:r>
          </a:p>
          <a:p>
            <a:r>
              <a:rPr lang="en-GB" dirty="0" smtClean="0"/>
              <a:t>Easy to address intensification, but difficult to deal with sustainability, need for indicators, Africa RISING should pioneer a sustainability framework</a:t>
            </a:r>
          </a:p>
          <a:p>
            <a:r>
              <a:rPr lang="en-GB" dirty="0" smtClean="0"/>
              <a:t>Need for visualization of integration of activities</a:t>
            </a:r>
          </a:p>
          <a:p>
            <a:r>
              <a:rPr lang="en-GB" dirty="0" smtClean="0"/>
              <a:t>Need for standardized tool for data management; PMT should be made applicable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95400" y="1295400"/>
            <a:ext cx="7239000" cy="685800"/>
          </a:xfrm>
        </p:spPr>
        <p:txBody>
          <a:bodyPr/>
          <a:lstStyle/>
          <a:p>
            <a:r>
              <a:rPr lang="en-GB" sz="3600" i="1" dirty="0" smtClean="0"/>
              <a:t>ESA Steering Committee, Sept. 2013</a:t>
            </a:r>
            <a:endParaRPr lang="en-US" sz="36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4876800"/>
          </a:xfrm>
        </p:spPr>
        <p:txBody>
          <a:bodyPr/>
          <a:lstStyle/>
          <a:p>
            <a:r>
              <a:rPr lang="en-GB" dirty="0" smtClean="0"/>
              <a:t>Quarterly meetings held</a:t>
            </a:r>
          </a:p>
          <a:p>
            <a:r>
              <a:rPr lang="en-GB" dirty="0" smtClean="0"/>
              <a:t>ToR for SAG developed, SAG established, first meeting???</a:t>
            </a:r>
          </a:p>
          <a:p>
            <a:r>
              <a:rPr lang="en-GB" dirty="0" smtClean="0"/>
              <a:t>Finalizing rules of engagement with farmers including handling their data</a:t>
            </a:r>
          </a:p>
          <a:p>
            <a:r>
              <a:rPr lang="en-GB" dirty="0" smtClean="0"/>
              <a:t>Gender strategy at Program level; specific project level strategies optional</a:t>
            </a:r>
          </a:p>
          <a:p>
            <a:r>
              <a:rPr lang="en-GB" dirty="0" smtClean="0"/>
              <a:t>Working group on sustainability indicators</a:t>
            </a:r>
          </a:p>
          <a:p>
            <a:r>
              <a:rPr lang="en-GB" dirty="0" smtClean="0"/>
              <a:t>Regional log frames by end of February</a:t>
            </a:r>
          </a:p>
          <a:p>
            <a:r>
              <a:rPr lang="en-GB" dirty="0" smtClean="0"/>
              <a:t>Program evaluation to be discussed with SAG</a:t>
            </a:r>
          </a:p>
          <a:p>
            <a:r>
              <a:rPr lang="en-GB" dirty="0" smtClean="0"/>
              <a:t>Next learning event Sept. in Arusha, Tanzania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838200"/>
            <a:ext cx="5562600" cy="685800"/>
          </a:xfrm>
        </p:spPr>
        <p:txBody>
          <a:bodyPr/>
          <a:lstStyle/>
          <a:p>
            <a:r>
              <a:rPr lang="en-GB" sz="3600" i="1" dirty="0" smtClean="0"/>
              <a:t>Program C</a:t>
            </a:r>
            <a:r>
              <a:rPr lang="en-GB" sz="3200" i="1" dirty="0" smtClean="0"/>
              <a:t>oordination Team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419600"/>
          </a:xfrm>
        </p:spPr>
        <p:txBody>
          <a:bodyPr/>
          <a:lstStyle/>
          <a:p>
            <a:r>
              <a:rPr lang="en-GB" dirty="0" smtClean="0"/>
              <a:t>Change of CORAF representative</a:t>
            </a:r>
          </a:p>
          <a:p>
            <a:r>
              <a:rPr lang="en-GB" dirty="0" smtClean="0"/>
              <a:t>Change of IFPRI representative</a:t>
            </a:r>
          </a:p>
          <a:p>
            <a:r>
              <a:rPr lang="en-GB" dirty="0" smtClean="0"/>
              <a:t>New </a:t>
            </a:r>
            <a:r>
              <a:rPr lang="en-GB" dirty="0" err="1" smtClean="0"/>
              <a:t>Comms</a:t>
            </a:r>
            <a:r>
              <a:rPr lang="en-GB" dirty="0" smtClean="0"/>
              <a:t> officer </a:t>
            </a:r>
          </a:p>
          <a:p>
            <a:r>
              <a:rPr lang="en-GB" dirty="0" smtClean="0"/>
              <a:t>Vacant seat for CGIAR to be filled; when?</a:t>
            </a:r>
          </a:p>
          <a:p>
            <a:pPr>
              <a:buNone/>
            </a:pPr>
            <a:r>
              <a:rPr lang="en-GB" dirty="0" smtClean="0"/>
              <a:t> Suggestions: 	ICRAF, AVRDC (Farid)</a:t>
            </a:r>
          </a:p>
          <a:p>
            <a:pPr>
              <a:buNone/>
            </a:pPr>
            <a:r>
              <a:rPr lang="en-GB" dirty="0" smtClean="0"/>
              <a:t>				IWMI (Jerry)</a:t>
            </a:r>
          </a:p>
          <a:p>
            <a:pPr>
              <a:buNone/>
            </a:pPr>
            <a:r>
              <a:rPr lang="en-GB" dirty="0" smtClean="0"/>
              <a:t>				AVRDC (Kehinde)</a:t>
            </a:r>
          </a:p>
          <a:p>
            <a:r>
              <a:rPr lang="en-GB" smtClean="0"/>
              <a:t>CSIR </a:t>
            </a:r>
            <a:r>
              <a:rPr lang="en-GB" dirty="0" smtClean="0"/>
              <a:t>is a silent member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09800" y="1295400"/>
            <a:ext cx="6629400" cy="609600"/>
          </a:xfrm>
        </p:spPr>
        <p:txBody>
          <a:bodyPr/>
          <a:lstStyle/>
          <a:p>
            <a:r>
              <a:rPr lang="en-GB" sz="3600" i="1" dirty="0" smtClean="0"/>
              <a:t>Steering Committee membership</a:t>
            </a:r>
            <a:endParaRPr 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593</TotalTime>
  <Words>381</Words>
  <Application>Microsoft Office PowerPoint</Application>
  <PresentationFormat>On-screen Show (4:3)</PresentationFormat>
  <Paragraphs>61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AfricaRISING_presentation_template_Global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IITA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IZeledon</cp:lastModifiedBy>
  <cp:revision>62</cp:revision>
  <cp:lastPrinted>2011-10-06T11:45:23Z</cp:lastPrinted>
  <dcterms:created xsi:type="dcterms:W3CDTF">2014-01-29T10:17:18Z</dcterms:created>
  <dcterms:modified xsi:type="dcterms:W3CDTF">2014-02-03T21:59:29Z</dcterms:modified>
</cp:coreProperties>
</file>